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6237" autoAdjust="0"/>
  </p:normalViewPr>
  <p:slideViewPr>
    <p:cSldViewPr>
      <p:cViewPr varScale="1">
        <p:scale>
          <a:sx n="56" d="100"/>
          <a:sy n="56" d="100"/>
        </p:scale>
        <p:origin x="176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3C18-1F27-422E-BEC8-6E21DFB2A2D7}" type="datetimeFigureOut">
              <a:rPr lang="en-IN" smtClean="0"/>
              <a:pPr/>
              <a:t>21-01-2025</a:t>
            </a:fld>
            <a:endParaRPr lang="en-IN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1F3C-9E32-4325-9C5A-62A02A84A958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3C18-1F27-422E-BEC8-6E21DFB2A2D7}" type="datetimeFigureOut">
              <a:rPr lang="en-IN" smtClean="0"/>
              <a:pPr/>
              <a:t>21-01-2025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1F3C-9E32-4325-9C5A-62A02A84A95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3C18-1F27-422E-BEC8-6E21DFB2A2D7}" type="datetimeFigureOut">
              <a:rPr lang="en-IN" smtClean="0"/>
              <a:pPr/>
              <a:t>21-01-2025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1F3C-9E32-4325-9C5A-62A02A84A95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3C18-1F27-422E-BEC8-6E21DFB2A2D7}" type="datetimeFigureOut">
              <a:rPr lang="en-IN" smtClean="0"/>
              <a:pPr/>
              <a:t>21-01-2025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1F3C-9E32-4325-9C5A-62A02A84A95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3C18-1F27-422E-BEC8-6E21DFB2A2D7}" type="datetimeFigureOut">
              <a:rPr lang="en-IN" smtClean="0"/>
              <a:pPr/>
              <a:t>21-01-2025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69C1F3C-9E32-4325-9C5A-62A02A84A95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3C18-1F27-422E-BEC8-6E21DFB2A2D7}" type="datetimeFigureOut">
              <a:rPr lang="en-IN" smtClean="0"/>
              <a:pPr/>
              <a:t>21-01-2025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1F3C-9E32-4325-9C5A-62A02A84A95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3C18-1F27-422E-BEC8-6E21DFB2A2D7}" type="datetimeFigureOut">
              <a:rPr lang="en-IN" smtClean="0"/>
              <a:pPr/>
              <a:t>21-01-2025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1F3C-9E32-4325-9C5A-62A02A84A95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3C18-1F27-422E-BEC8-6E21DFB2A2D7}" type="datetimeFigureOut">
              <a:rPr lang="en-IN" smtClean="0"/>
              <a:pPr/>
              <a:t>21-01-2025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1F3C-9E32-4325-9C5A-62A02A84A95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3C18-1F27-422E-BEC8-6E21DFB2A2D7}" type="datetimeFigureOut">
              <a:rPr lang="en-IN" smtClean="0"/>
              <a:pPr/>
              <a:t>21-01-2025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1F3C-9E32-4325-9C5A-62A02A84A95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3C18-1F27-422E-BEC8-6E21DFB2A2D7}" type="datetimeFigureOut">
              <a:rPr lang="en-IN" smtClean="0"/>
              <a:pPr/>
              <a:t>21-01-2025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1F3C-9E32-4325-9C5A-62A02A84A95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3C18-1F27-422E-BEC8-6E21DFB2A2D7}" type="datetimeFigureOut">
              <a:rPr lang="en-IN" smtClean="0"/>
              <a:pPr/>
              <a:t>21-01-2025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C1F3C-9E32-4325-9C5A-62A02A84A95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073C18-1F27-422E-BEC8-6E21DFB2A2D7}" type="datetimeFigureOut">
              <a:rPr lang="en-IN" smtClean="0"/>
              <a:pPr/>
              <a:t>21-01-2025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69C1F3C-9E32-4325-9C5A-62A02A84A958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676456" cy="1343744"/>
          </a:xfrm>
        </p:spPr>
        <p:txBody>
          <a:bodyPr>
            <a:normAutofit fontScale="90000"/>
          </a:bodyPr>
          <a:lstStyle/>
          <a:p>
            <a:r>
              <a:rPr lang="en-US" dirty="0"/>
              <a:t>THE GLOBAL COMPETITIVENESS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914400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171C92-A224-0D2A-79E6-8A4A80F8C6FE}"/>
              </a:ext>
            </a:extLst>
          </p:cNvPr>
          <p:cNvSpPr txBox="1"/>
          <p:nvPr/>
        </p:nvSpPr>
        <p:spPr>
          <a:xfrm>
            <a:off x="3419872" y="4081452"/>
            <a:ext cx="470439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00B0F0"/>
                </a:solidFill>
              </a:rPr>
              <a:t>Dr. </a:t>
            </a:r>
            <a:r>
              <a:rPr lang="en-US" sz="3200" dirty="0" err="1">
                <a:solidFill>
                  <a:srgbClr val="00B0F0"/>
                </a:solidFill>
              </a:rPr>
              <a:t>Srinibash</a:t>
            </a:r>
            <a:r>
              <a:rPr lang="en-US" sz="3200" dirty="0">
                <a:solidFill>
                  <a:srgbClr val="00B0F0"/>
                </a:solidFill>
              </a:rPr>
              <a:t> Dash</a:t>
            </a:r>
          </a:p>
          <a:p>
            <a:pPr algn="ctr"/>
            <a:r>
              <a:rPr lang="en-US" sz="3200" dirty="0">
                <a:solidFill>
                  <a:srgbClr val="00B0F0"/>
                </a:solidFill>
              </a:rPr>
              <a:t>Associate Professor &amp; Head</a:t>
            </a:r>
          </a:p>
          <a:p>
            <a:pPr algn="ctr"/>
            <a:r>
              <a:rPr lang="en-US" sz="3200" dirty="0">
                <a:solidFill>
                  <a:srgbClr val="00B0F0"/>
                </a:solidFill>
              </a:rPr>
              <a:t>School of Management</a:t>
            </a:r>
          </a:p>
          <a:p>
            <a:pPr algn="ctr"/>
            <a:r>
              <a:rPr lang="en-US" sz="3200" dirty="0">
                <a:solidFill>
                  <a:srgbClr val="00B0F0"/>
                </a:solidFill>
              </a:rPr>
              <a:t>GMU,SBP</a:t>
            </a:r>
            <a:endParaRPr lang="en-IN" sz="1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4681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India’s rank is very low in the competitiveness</a:t>
            </a:r>
          </a:p>
          <a:p>
            <a:r>
              <a:rPr lang="en-US" dirty="0"/>
              <a:t>In 1999 it was 52 among the 59 countries ranked.</a:t>
            </a:r>
          </a:p>
          <a:p>
            <a:r>
              <a:rPr lang="en-US" dirty="0"/>
              <a:t>India’s ranking  in 1999 in fact worsened then 1998 i.e. 50 </a:t>
            </a:r>
          </a:p>
          <a:p>
            <a:r>
              <a:rPr lang="en-US" dirty="0"/>
              <a:t>In 2012-13 the rank of India was 59 among </a:t>
            </a:r>
            <a:r>
              <a:rPr lang="en-US"/>
              <a:t>144 countries</a:t>
            </a:r>
            <a:r>
              <a:rPr lang="en-IN"/>
              <a:t>. </a:t>
            </a:r>
            <a:endParaRPr lang="en-IN" dirty="0"/>
          </a:p>
          <a:p>
            <a:r>
              <a:rPr lang="en-IN" dirty="0"/>
              <a:t>Since reaching its peak at 49th in 2009, India has lost 10 places.</a:t>
            </a:r>
            <a:endParaRPr lang="en-US" dirty="0"/>
          </a:p>
          <a:p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27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2389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MARKET GROWTH INDEX</a:t>
            </a:r>
            <a:endParaRPr lang="en-IN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The market growth index takes into account not just the projected growth of a country but the economic size of the country is also constructed.</a:t>
            </a:r>
          </a:p>
          <a:p>
            <a:r>
              <a:rPr lang="en-US" sz="3200" dirty="0"/>
              <a:t>It is calculated by multiplying the projected growth rates by the size of the economy.</a:t>
            </a:r>
            <a:endParaRPr lang="en-IN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27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1174591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GROWTH INDEX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60886"/>
              </p:ext>
            </p:extLst>
          </p:nvPr>
        </p:nvGraphicFramePr>
        <p:xfrm>
          <a:off x="457200" y="16002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8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9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RANK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COUNTRY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baseline="0" dirty="0"/>
                        <a:t>GROWTH  ($ BILLION)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U.S.A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346.01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JAPAN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132.44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GERMANY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56.02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U.K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53.78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FRANCE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38.26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CHAINA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34.54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CANADA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24.11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ITALY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18.28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SPAIN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16.11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NETHERLAND 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14.06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AUSTRALIA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13.24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INDIA</a:t>
                      </a:r>
                      <a:endParaRPr lang="en-IN" dirty="0"/>
                    </a:p>
                  </a:txBody>
                  <a:tcPr marL="98755" marR="98755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12.37</a:t>
                      </a:r>
                      <a:endParaRPr lang="en-IN" dirty="0"/>
                    </a:p>
                  </a:txBody>
                  <a:tcPr marL="98755" marR="98755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01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COMPETITIVE ADVANTAGE OF NATION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Competitive advantage of nations point out that there is four broad attributes of a nation that shape the environment in which local firms compete that promote the creation of competitive advantage .</a:t>
            </a:r>
          </a:p>
          <a:p>
            <a:r>
              <a:rPr lang="en-US" dirty="0"/>
              <a:t>These factors are-</a:t>
            </a:r>
          </a:p>
          <a:p>
            <a:pPr lvl="4"/>
            <a:r>
              <a:rPr lang="en-US" dirty="0"/>
              <a:t>Factor condition</a:t>
            </a:r>
          </a:p>
          <a:p>
            <a:pPr lvl="4"/>
            <a:r>
              <a:rPr lang="en-US" dirty="0"/>
              <a:t>Demand condition</a:t>
            </a:r>
          </a:p>
          <a:p>
            <a:pPr lvl="4"/>
            <a:r>
              <a:rPr lang="en-US" dirty="0"/>
              <a:t>Related and supporting industries</a:t>
            </a:r>
          </a:p>
          <a:p>
            <a:pPr lvl="4"/>
            <a:r>
              <a:rPr lang="en-US" dirty="0"/>
              <a:t>Firm strategy and structure</a:t>
            </a:r>
          </a:p>
          <a:p>
            <a:pPr lvl="4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307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Since its introduction </a:t>
            </a:r>
            <a:r>
              <a:rPr lang="en-IN"/>
              <a:t>in 2004, </a:t>
            </a:r>
            <a:r>
              <a:rPr lang="en-IN" dirty="0"/>
              <a:t>the GCI has been used by an increasing number of countries and institutions to benchmark national competitiveness. </a:t>
            </a:r>
          </a:p>
          <a:p>
            <a:r>
              <a:rPr lang="en-IN" dirty="0"/>
              <a:t> it allows each country to identify the strengths and weaknesses of its national competitiveness environment and pinpoint those factors most constraining its economic development.</a:t>
            </a:r>
          </a:p>
          <a:p>
            <a:r>
              <a:rPr lang="en-IN" dirty="0"/>
              <a:t> More specifically, the GCI aim at boosting the living standards of the world’s citizens.</a:t>
            </a:r>
          </a:p>
        </p:txBody>
      </p:sp>
    </p:spTree>
    <p:extLst>
      <p:ext uri="{BB962C8B-B14F-4D97-AF65-F5344CB8AC3E}">
        <p14:creationId xmlns:p14="http://schemas.microsoft.com/office/powerpoint/2010/main" val="34266457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1026" name="Picture 2" descr="D:\HD Wallpapers\Earth Day 1920x1080 wallpape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037" y="-23097"/>
            <a:ext cx="932452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50035" y="548680"/>
            <a:ext cx="46281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85000"/>
                    <a:lumOff val="1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>
                  <a:lumMod val="85000"/>
                  <a:lumOff val="1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257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57800" cy="1143000"/>
          </a:xfrm>
        </p:spPr>
        <p:txBody>
          <a:bodyPr/>
          <a:lstStyle/>
          <a:p>
            <a:r>
              <a:rPr lang="en-US" dirty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World Economic Forum(WEF) has been studying the competitiveness of nations for nearly three decades.</a:t>
            </a:r>
          </a:p>
          <a:p>
            <a:r>
              <a:rPr lang="en-US" dirty="0"/>
              <a:t>The WEF defines competitiveness as, the set of institutions, policies and factors that determine the level of productivity of a country or in other words the ability of a national economy to achieve sustained high rates of economic growth.</a:t>
            </a:r>
          </a:p>
          <a:p>
            <a:r>
              <a:rPr lang="en-US" dirty="0"/>
              <a:t>Since 1979,annual Global Competitiveness Reports WEF have examined the factor enabling national economic to achieve sustained economic growth.</a:t>
            </a: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27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0697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Cont…..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year 2004 the WEF introduced the Global Competitiveness Index(GCI),a highly comprehensive index for measuring national competitiveness, taking into account the microeconomic and macroeconomic foundation of a nation.</a:t>
            </a:r>
          </a:p>
          <a:p>
            <a:r>
              <a:rPr lang="en-US" dirty="0"/>
              <a:t>In constructing this index ,the forum combines two basic kind of data-</a:t>
            </a:r>
          </a:p>
          <a:p>
            <a:pPr marL="571500" indent="-571500">
              <a:buFont typeface="+mj-lt"/>
              <a:buAutoNum type="alphaLcParenR"/>
            </a:pPr>
            <a:r>
              <a:rPr lang="en-US" b="1" i="1" u="sng" dirty="0"/>
              <a:t>Quantitative data</a:t>
            </a:r>
            <a:endParaRPr lang="en-US" dirty="0"/>
          </a:p>
          <a:p>
            <a:pPr marL="514350" indent="-514350">
              <a:buFont typeface="+mj-lt"/>
              <a:buAutoNum type="alphaLcParenR" startAt="2"/>
            </a:pPr>
            <a:r>
              <a:rPr lang="en-US" b="1" i="1" u="sng" dirty="0"/>
              <a:t>Survey data</a:t>
            </a:r>
            <a:endParaRPr lang="en-US" dirty="0"/>
          </a:p>
          <a:p>
            <a:pPr marL="571500" indent="-571500">
              <a:buFont typeface="+mj-lt"/>
              <a:buAutoNum type="alphaLcParenR"/>
            </a:pPr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27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089200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EIGHT FACTORS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-342900"/>
            <a:r>
              <a:rPr lang="en-US" dirty="0"/>
              <a:t>After collected the data both quantitative and survey data are classified and distributed which is called the factor of competitiveness.</a:t>
            </a:r>
          </a:p>
          <a:p>
            <a:pPr indent="-342900"/>
            <a:r>
              <a:rPr lang="en-US" dirty="0"/>
              <a:t>These factors are-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Openness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Government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Finance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Infrastructure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Technology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Management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Labour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institution</a:t>
            </a:r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27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4304827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Cont……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dirty="0"/>
              <a:t>Openness- </a:t>
            </a:r>
            <a:r>
              <a:rPr lang="en-US" dirty="0"/>
              <a:t>This factor measures openness to foreign trade , investment  and ease of exporting.</a:t>
            </a:r>
          </a:p>
          <a:p>
            <a:r>
              <a:rPr lang="en-US" b="1" i="1" dirty="0"/>
              <a:t>Government-</a:t>
            </a:r>
            <a:r>
              <a:rPr lang="en-US" dirty="0"/>
              <a:t>this factor measures the role of the state in the economy. This include the overall burden of government expenditure , fiscal deficit and rate of public saving .</a:t>
            </a:r>
          </a:p>
          <a:p>
            <a:r>
              <a:rPr lang="en-US" b="1" i="1" dirty="0"/>
              <a:t>Finance- </a:t>
            </a:r>
            <a:r>
              <a:rPr lang="en-US" dirty="0"/>
              <a:t>finance measures  level of national saving and investment and credit rating .</a:t>
            </a:r>
          </a:p>
          <a:p>
            <a:r>
              <a:rPr lang="en-US" b="1" i="1" dirty="0"/>
              <a:t>Infrastructure- </a:t>
            </a:r>
            <a:r>
              <a:rPr lang="en-US" dirty="0"/>
              <a:t>this factors measures the quality of roads ,railways , ports ,telecommunication , cost of air transportation  and overall infrastructure investment .</a:t>
            </a:r>
          </a:p>
          <a:p>
            <a:r>
              <a:rPr lang="en-US" b="1" i="1" dirty="0"/>
              <a:t>Technology</a:t>
            </a:r>
            <a:r>
              <a:rPr lang="en-US" dirty="0"/>
              <a:t>- this factor measures computer usage , the spread of new technology , the ability of the economy  to absorb new technologies and the level and quality of research and development.</a:t>
            </a:r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27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5929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Cont…..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/>
              <a:t>Management- </a:t>
            </a:r>
            <a:r>
              <a:rPr lang="en-US" dirty="0"/>
              <a:t> management measures overall management quality , marketing , staff training and motivation practices.</a:t>
            </a:r>
          </a:p>
          <a:p>
            <a:r>
              <a:rPr lang="en-US" b="1" i="1" dirty="0"/>
              <a:t>Labour-</a:t>
            </a:r>
            <a:r>
              <a:rPr lang="en-US" dirty="0"/>
              <a:t>this factor measures the efficiency of the domestic labour market the level of basic education  and skill.it combines a measure of the level of a countries labour cost relative to international norms. e.g. obstacles to hiring and firing of workers.</a:t>
            </a:r>
          </a:p>
          <a:p>
            <a:r>
              <a:rPr lang="en-US" b="1" i="1" dirty="0"/>
              <a:t>Institution-</a:t>
            </a:r>
            <a:r>
              <a:rPr lang="en-US" dirty="0"/>
              <a:t>this factor measures the extent of business competition, the quality of legal institution and practices , the extent of corruption and vulnerability to crime.</a:t>
            </a:r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27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2489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/>
            <a:r>
              <a:rPr lang="en-US" dirty="0"/>
              <a:t>These eight factor indices are then combined into one overall competitiveness index, which the forum calls C.</a:t>
            </a:r>
          </a:p>
          <a:p>
            <a:pPr marL="514350" indent="-514350"/>
            <a:r>
              <a:rPr lang="en-US" dirty="0"/>
              <a:t>Based on the economic growth literature, the four factors representing openness,government,finance and labour , have been given greater weight then the other four factors.</a:t>
            </a:r>
          </a:p>
          <a:p>
            <a:pPr marL="514350" indent="-514350"/>
            <a:r>
              <a:rPr lang="en-US" dirty="0"/>
              <a:t>Specifically the factor indices are given the following weights to create the overall competitiveness index-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dirty="0"/>
              <a:t>Openness 1/6, government 1/6, finance 1/6, infrastructure 1/9, technology 1/9, management 1/18, labour 1/6 and institutions 1/18.</a:t>
            </a:r>
          </a:p>
          <a:p>
            <a:pPr marL="514350" indent="-514350">
              <a:buFont typeface="+mj-lt"/>
              <a:buAutoNum type="romanUcPeriod"/>
            </a:pP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27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671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578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INDICES OF COMPETITIVENESS REPORT</a:t>
            </a:r>
            <a:endParaRPr lang="en-IN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2401959"/>
              </p:ext>
            </p:extLst>
          </p:nvPr>
        </p:nvGraphicFramePr>
        <p:xfrm>
          <a:off x="755576" y="1628800"/>
          <a:ext cx="741682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G.C.R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G.E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R.S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E.P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A.T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I.R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O.I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T.S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E.C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INDIA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U.S.A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U.K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AUSTRALIA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GERMANY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`18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JAPAN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RUSSIA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CHAINA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S.A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ITELY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27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9840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486400" cy="1143000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INDIA’S GLOBAL COMPETITIVENESS (2001-2002)</a:t>
            </a:r>
            <a:endParaRPr lang="en-IN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23528" y="1772816"/>
            <a:ext cx="3657600" cy="6397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OVERALL RANKING	52</a:t>
            </a:r>
          </a:p>
          <a:p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>
          <a:xfrm>
            <a:off x="4355976" y="1412776"/>
            <a:ext cx="3657600" cy="639762"/>
          </a:xfrm>
        </p:spPr>
        <p:txBody>
          <a:bodyPr/>
          <a:lstStyle/>
          <a:p>
            <a:r>
              <a:rPr lang="en-US" dirty="0"/>
              <a:t>KEY FACTOR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OPENNESS	           59</a:t>
            </a:r>
          </a:p>
          <a:p>
            <a:r>
              <a:rPr lang="en-US" sz="2200" dirty="0"/>
              <a:t>GOVERNMENT             27</a:t>
            </a:r>
          </a:p>
          <a:p>
            <a:r>
              <a:rPr lang="en-US" sz="2200" dirty="0"/>
              <a:t>FINANCE	           46</a:t>
            </a:r>
          </a:p>
          <a:p>
            <a:r>
              <a:rPr lang="en-US" sz="2200" dirty="0"/>
              <a:t>INFRASTRUCTURE      51</a:t>
            </a:r>
          </a:p>
          <a:p>
            <a:r>
              <a:rPr lang="en-US" sz="2200" dirty="0"/>
              <a:t>TECHNOLOGY	           38</a:t>
            </a:r>
          </a:p>
          <a:p>
            <a:r>
              <a:rPr lang="en-US" sz="2200" dirty="0"/>
              <a:t>MANAGEMENT            41</a:t>
            </a:r>
          </a:p>
          <a:p>
            <a:r>
              <a:rPr lang="en-US" sz="2200" dirty="0"/>
              <a:t>LABOUR		           56</a:t>
            </a:r>
          </a:p>
          <a:p>
            <a:r>
              <a:rPr lang="en-US" sz="2200" dirty="0"/>
              <a:t>INSTITUTION	           35</a:t>
            </a:r>
            <a:endParaRPr lang="en-IN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GDP	              $417.2B</a:t>
            </a:r>
          </a:p>
          <a:p>
            <a:r>
              <a:rPr lang="en-US" dirty="0"/>
              <a:t>Population            984.0M</a:t>
            </a:r>
          </a:p>
          <a:p>
            <a:r>
              <a:rPr lang="en-US" dirty="0"/>
              <a:t>Per capita GDP         $424</a:t>
            </a:r>
          </a:p>
          <a:p>
            <a:r>
              <a:rPr lang="en-US" dirty="0"/>
              <a:t>Inflation	                  14.0%</a:t>
            </a:r>
          </a:p>
          <a:p>
            <a:r>
              <a:rPr lang="en-US" dirty="0"/>
              <a:t>Unemployment        12.5%</a:t>
            </a:r>
          </a:p>
          <a:p>
            <a:r>
              <a:rPr lang="en-US" dirty="0"/>
              <a:t>Spending on R&amp;D     0.8%</a:t>
            </a:r>
          </a:p>
          <a:p>
            <a:r>
              <a:rPr lang="en-US" dirty="0"/>
              <a:t>Internet  host per m     7.5</a:t>
            </a:r>
          </a:p>
          <a:p>
            <a:r>
              <a:rPr lang="en-US" dirty="0"/>
              <a:t>PC’s per 1000 inhabitants                              2.9</a:t>
            </a:r>
            <a:endParaRPr lang="en-IN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0"/>
            <a:ext cx="3276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596629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563</TotalTime>
  <Words>977</Words>
  <Application>Microsoft Office PowerPoint</Application>
  <PresentationFormat>On-screen Show (4:3)</PresentationFormat>
  <Paragraphs>228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Book Antiqua</vt:lpstr>
      <vt:lpstr>Lucida Sans</vt:lpstr>
      <vt:lpstr>Wingdings</vt:lpstr>
      <vt:lpstr>Wingdings 2</vt:lpstr>
      <vt:lpstr>Wingdings 3</vt:lpstr>
      <vt:lpstr>Apex</vt:lpstr>
      <vt:lpstr>THE GLOBAL COMPETITIVENESS</vt:lpstr>
      <vt:lpstr>INTRODUCTION</vt:lpstr>
      <vt:lpstr>Cont…..</vt:lpstr>
      <vt:lpstr>THE EIGHT FACTORS</vt:lpstr>
      <vt:lpstr>Cont……</vt:lpstr>
      <vt:lpstr>Cont…..</vt:lpstr>
      <vt:lpstr>PowerPoint Presentation</vt:lpstr>
      <vt:lpstr>INDICES OF COMPETITIVENESS REPORT</vt:lpstr>
      <vt:lpstr>INDIA’S GLOBAL COMPETITIVENESS (2001-2002)</vt:lpstr>
      <vt:lpstr>PowerPoint Presentation</vt:lpstr>
      <vt:lpstr>MARKET GROWTH INDEX</vt:lpstr>
      <vt:lpstr>MARKET GROWTH INDEX</vt:lpstr>
      <vt:lpstr>COMPETITIVE ADVANTAGE OF NATION</vt:lpstr>
      <vt:lpstr>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OWNER</cp:lastModifiedBy>
  <cp:revision>48</cp:revision>
  <dcterms:created xsi:type="dcterms:W3CDTF">2013-04-06T12:09:03Z</dcterms:created>
  <dcterms:modified xsi:type="dcterms:W3CDTF">2025-01-21T01:27:30Z</dcterms:modified>
</cp:coreProperties>
</file>